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7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4EC4D9C-4EE3-486A-B38E-AA18C8F81706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065EA07-45A5-4B72-8E9C-3E1706777A8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712968" cy="720080"/>
          </a:xfrm>
        </p:spPr>
        <p:txBody>
          <a:bodyPr/>
          <a:lstStyle/>
          <a:p>
            <a:r>
              <a:rPr lang="ru-RU" sz="2900" dirty="0" smtClean="0"/>
              <a:t>Функциональная грамотность ученика – это способность: </a:t>
            </a:r>
            <a:endParaRPr lang="ru-RU" sz="29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340768"/>
            <a:ext cx="4104456" cy="4590256"/>
          </a:xfrm>
        </p:spPr>
        <p:txBody>
          <a:bodyPr>
            <a:noAutofit/>
          </a:bodyPr>
          <a:lstStyle/>
          <a:p>
            <a:pPr marL="342900" indent="-342900">
              <a:buClr>
                <a:srgbClr val="00FFFF"/>
              </a:buClr>
              <a:buFont typeface="Wingdings" pitchFamily="2" charset="2"/>
              <a:buChar char="ü"/>
            </a:pPr>
            <a:r>
              <a:rPr lang="ru-RU" sz="2400" dirty="0" smtClean="0"/>
              <a:t>быстро читать печатный и рукописный текст;</a:t>
            </a:r>
          </a:p>
          <a:p>
            <a:pPr marL="342900" indent="-342900">
              <a:buClr>
                <a:srgbClr val="00FFFF"/>
              </a:buClr>
              <a:buFont typeface="Wingdings" pitchFamily="2" charset="2"/>
              <a:buChar char="ü"/>
            </a:pPr>
            <a:r>
              <a:rPr lang="ru-RU" sz="2400" dirty="0" smtClean="0"/>
              <a:t>глубоко понимать прочитанное;</a:t>
            </a:r>
          </a:p>
          <a:p>
            <a:pPr marL="342900" indent="-342900">
              <a:buClr>
                <a:srgbClr val="00FFFF"/>
              </a:buClr>
              <a:buFont typeface="Wingdings" pitchFamily="2" charset="2"/>
              <a:buChar char="ü"/>
            </a:pPr>
            <a:r>
              <a:rPr lang="ru-RU" sz="2400" dirty="0" smtClean="0"/>
              <a:t>формировать свой взгляд на полученную информацию;</a:t>
            </a:r>
          </a:p>
          <a:p>
            <a:pPr marL="342900" indent="-342900">
              <a:buClr>
                <a:srgbClr val="00FFFF"/>
              </a:buClr>
              <a:buFont typeface="Wingdings" pitchFamily="2" charset="2"/>
              <a:buChar char="ü"/>
            </a:pPr>
            <a:r>
              <a:rPr lang="ru-RU" sz="2400" dirty="0" smtClean="0"/>
              <a:t>умело выражать, убедительно обосновывать свое мнение;</a:t>
            </a:r>
          </a:p>
          <a:p>
            <a:pPr marL="342900" indent="-342900">
              <a:buClr>
                <a:srgbClr val="00FFFF"/>
              </a:buClr>
              <a:buFont typeface="Wingdings" pitchFamily="2" charset="2"/>
              <a:buChar char="ü"/>
            </a:pPr>
            <a:r>
              <a:rPr lang="ru-RU" sz="2400" dirty="0" smtClean="0"/>
              <a:t>применять новые идеи в жизни.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00808"/>
            <a:ext cx="4770531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006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72816"/>
            <a:ext cx="3456384" cy="34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268760"/>
          </a:xfrm>
        </p:spPr>
        <p:txBody>
          <a:bodyPr/>
          <a:lstStyle/>
          <a:p>
            <a:r>
              <a:rPr lang="ru-RU" sz="3200" dirty="0" smtClean="0"/>
              <a:t>Модель формирования и развития функциональной 						грамотности.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628800"/>
            <a:ext cx="4392488" cy="4176464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B0F0"/>
              </a:buClr>
              <a:buFont typeface="Wingdings" pitchFamily="2" charset="2"/>
              <a:buChar char="v"/>
            </a:pPr>
            <a:r>
              <a:rPr lang="ru-RU" sz="2800" dirty="0" smtClean="0"/>
              <a:t>Дерево – функционально грамотная личность.</a:t>
            </a:r>
          </a:p>
          <a:p>
            <a:pPr marL="342900" indent="-342900">
              <a:buClr>
                <a:srgbClr val="00B0F0"/>
              </a:buClr>
              <a:buFont typeface="Wingdings" pitchFamily="2" charset="2"/>
              <a:buChar char="v"/>
            </a:pPr>
            <a:r>
              <a:rPr lang="ru-RU" sz="2800" dirty="0" smtClean="0"/>
              <a:t>Вода – педагогические технологии.</a:t>
            </a:r>
          </a:p>
          <a:p>
            <a:pPr marL="342900" indent="-342900">
              <a:buClr>
                <a:srgbClr val="00B0F0"/>
              </a:buClr>
              <a:buFont typeface="Wingdings" pitchFamily="2" charset="2"/>
              <a:buChar char="v"/>
            </a:pPr>
            <a:r>
              <a:rPr lang="ru-RU" sz="2800" dirty="0" smtClean="0"/>
              <a:t>Яблоки – ключевые компетенции.</a:t>
            </a:r>
          </a:p>
          <a:p>
            <a:pPr marL="342900" indent="-342900">
              <a:buClr>
                <a:srgbClr val="00B0F0"/>
              </a:buClr>
              <a:buFont typeface="Wingdings" pitchFamily="2" charset="2"/>
              <a:buChar char="v"/>
            </a:pPr>
            <a:r>
              <a:rPr lang="ru-RU" sz="2800" dirty="0" smtClean="0"/>
              <a:t>Лейка – учитель.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4955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179512" y="404664"/>
            <a:ext cx="8748464" cy="5904656"/>
          </a:xfr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>Формирование навыков грамотного письма и чтения у школьников -  одна из самых трудных задач, которую приходится решать учителю. Но именно эта задача обозначается как важнейшая программная установка при формировании функциональной грамотности личности.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380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3024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3"/>
            <a:ext cx="8424936" cy="1872208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 smtClean="0"/>
              <a:t>«Дитя требует деятельности беспрестанно, а утомляется не деятельностью, а её однообразием».</a:t>
            </a:r>
            <a:br>
              <a:rPr lang="ru-RU" b="1" i="1" dirty="0" smtClean="0"/>
            </a:br>
            <a:r>
              <a:rPr lang="ru-RU" sz="3600" dirty="0" err="1" smtClean="0"/>
              <a:t>К.Д.Ушинский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1026" name="Picture 2" descr="C:\Users\Лилия\Desktop\840819-15754057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64904"/>
            <a:ext cx="6480719" cy="4032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43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19200" y="2996952"/>
            <a:ext cx="6400800" cy="33843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/>
          <a:lstStyle/>
          <a:p>
            <a:r>
              <a:rPr lang="ru-RU" sz="6600" b="1" i="1" dirty="0" smtClean="0"/>
              <a:t>КЛАСТЕР</a:t>
            </a:r>
            <a:endParaRPr lang="ru-RU" sz="6600" b="1" i="1" dirty="0"/>
          </a:p>
        </p:txBody>
      </p:sp>
      <p:pic>
        <p:nvPicPr>
          <p:cNvPr id="2051" name="Picture 3" descr="C:\Users\Лилия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723" y="1484784"/>
            <a:ext cx="7083653" cy="52733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86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4869160"/>
            <a:ext cx="8496944" cy="1656184"/>
          </a:xfrm>
        </p:spPr>
        <p:txBody>
          <a:bodyPr>
            <a:normAutofit fontScale="92500"/>
          </a:bodyPr>
          <a:lstStyle/>
          <a:p>
            <a:pPr algn="l"/>
            <a:r>
              <a:rPr lang="ru-RU" sz="3200" b="1" i="1" dirty="0" smtClean="0"/>
              <a:t>Это способ графической организации материала, позволяющий  устанавливать всесторонние темы и отношения изучаемой темы.</a:t>
            </a:r>
            <a:endParaRPr lang="ru-RU" sz="32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520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илия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4608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89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355976" y="1124744"/>
            <a:ext cx="4536504" cy="4590256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МОГУТ СТАТЬ ВЕДУЩИМ ПРИЁМОМ И НА СТАДИИ ВЫЗОВА, РЕФЛЕКСИИ, ТАК И СТРАТЕГИЕЙ УРОКА В ЦЕЛОМ.</a:t>
            </a:r>
            <a:endParaRPr lang="ru-RU" sz="36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648" y="260648"/>
            <a:ext cx="2971800" cy="864096"/>
          </a:xfrm>
        </p:spPr>
        <p:txBody>
          <a:bodyPr/>
          <a:lstStyle/>
          <a:p>
            <a:r>
              <a:rPr lang="ru-RU" sz="4400" b="1" i="1" dirty="0" smtClean="0"/>
              <a:t>КЛАСТЕРЫ</a:t>
            </a:r>
            <a:endParaRPr lang="ru-RU" sz="4400" b="1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Лилия\Desktop\hello_html_m253296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104456" cy="43324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8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1880" y="3212976"/>
            <a:ext cx="208823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Причастие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539552" y="3140968"/>
            <a:ext cx="237626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Страдательные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159297" y="3068960"/>
            <a:ext cx="2520280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Действительные</a:t>
            </a:r>
            <a:endParaRPr lang="ru-RU" dirty="0"/>
          </a:p>
        </p:txBody>
      </p:sp>
      <p:cxnSp>
        <p:nvCxnSpPr>
          <p:cNvPr id="6" name="Прямая со стрелкой 5"/>
          <p:cNvCxnSpPr>
            <a:stCxn id="2" idx="6"/>
          </p:cNvCxnSpPr>
          <p:nvPr/>
        </p:nvCxnSpPr>
        <p:spPr>
          <a:xfrm>
            <a:off x="5580112" y="3609020"/>
            <a:ext cx="5791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2"/>
            <a:endCxn id="3" idx="6"/>
          </p:cNvCxnSpPr>
          <p:nvPr/>
        </p:nvCxnSpPr>
        <p:spPr>
          <a:xfrm flipH="1">
            <a:off x="2915816" y="360902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199518" y="1424750"/>
            <a:ext cx="151216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-ем   -ом</a:t>
            </a:r>
          </a:p>
          <a:p>
            <a:pPr algn="ctr"/>
            <a:r>
              <a:rPr lang="ru-RU" dirty="0" smtClean="0"/>
              <a:t>-им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419437" y="1291038"/>
            <a:ext cx="1547664" cy="15241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dirty="0" err="1" smtClean="0"/>
              <a:t>ущ</a:t>
            </a:r>
            <a:r>
              <a:rPr lang="ru-RU" dirty="0" smtClean="0"/>
              <a:t>   -</a:t>
            </a:r>
            <a:r>
              <a:rPr lang="ru-RU" dirty="0" err="1" smtClean="0"/>
              <a:t>ющ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-</a:t>
            </a:r>
            <a:r>
              <a:rPr lang="ru-RU" dirty="0" err="1" smtClean="0"/>
              <a:t>ащ</a:t>
            </a:r>
            <a:r>
              <a:rPr lang="ru-RU" dirty="0" smtClean="0"/>
              <a:t>  -</a:t>
            </a:r>
            <a:r>
              <a:rPr lang="ru-RU" dirty="0" err="1" smtClean="0"/>
              <a:t>ящ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411760" y="2053109"/>
            <a:ext cx="1224136" cy="10158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Наст. время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148064" y="2000814"/>
            <a:ext cx="1224136" cy="1068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Наст. время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411760" y="4268369"/>
            <a:ext cx="122413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Прош. время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187915" y="4268369"/>
            <a:ext cx="122413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Прош. время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95536" y="5010153"/>
            <a:ext cx="1512168" cy="13711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dirty="0" err="1" smtClean="0"/>
              <a:t>нн</a:t>
            </a:r>
            <a:r>
              <a:rPr lang="ru-RU" dirty="0" smtClean="0"/>
              <a:t>   -</a:t>
            </a:r>
            <a:r>
              <a:rPr lang="ru-RU" dirty="0" err="1" smtClean="0"/>
              <a:t>енн</a:t>
            </a:r>
            <a:endParaRPr lang="ru-RU" dirty="0" smtClean="0"/>
          </a:p>
          <a:p>
            <a:pPr algn="ctr"/>
            <a:r>
              <a:rPr lang="ru-RU" dirty="0" smtClean="0"/>
              <a:t>-</a:t>
            </a:r>
            <a:r>
              <a:rPr lang="ru-RU" dirty="0" err="1" smtClean="0"/>
              <a:t>ённ</a:t>
            </a:r>
            <a:r>
              <a:rPr lang="ru-RU" dirty="0" smtClean="0"/>
              <a:t>   -т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7164128" y="5060457"/>
            <a:ext cx="1547664" cy="13208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dirty="0" err="1" smtClean="0"/>
              <a:t>вш</a:t>
            </a:r>
            <a:r>
              <a:rPr lang="ru-RU" dirty="0" smtClean="0"/>
              <a:t>    -ш</a:t>
            </a:r>
            <a:endParaRPr lang="ru-RU" dirty="0"/>
          </a:p>
        </p:txBody>
      </p:sp>
      <p:cxnSp>
        <p:nvCxnSpPr>
          <p:cNvPr id="20" name="Прямая со стрелкой 19"/>
          <p:cNvCxnSpPr>
            <a:stCxn id="3" idx="7"/>
          </p:cNvCxnSpPr>
          <p:nvPr/>
        </p:nvCxnSpPr>
        <p:spPr>
          <a:xfrm flipV="1">
            <a:off x="2567820" y="3068960"/>
            <a:ext cx="131972" cy="2090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1" idx="2"/>
          </p:cNvCxnSpPr>
          <p:nvPr/>
        </p:nvCxnSpPr>
        <p:spPr>
          <a:xfrm flipH="1" flipV="1">
            <a:off x="1727684" y="2348880"/>
            <a:ext cx="684076" cy="2121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" idx="7"/>
          </p:cNvCxnSpPr>
          <p:nvPr/>
        </p:nvCxnSpPr>
        <p:spPr>
          <a:xfrm flipV="1">
            <a:off x="5274298" y="3068960"/>
            <a:ext cx="161798" cy="260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2" idx="6"/>
          </p:cNvCxnSpPr>
          <p:nvPr/>
        </p:nvCxnSpPr>
        <p:spPr>
          <a:xfrm flipV="1">
            <a:off x="6372200" y="2348880"/>
            <a:ext cx="1047237" cy="1860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3" idx="5"/>
          </p:cNvCxnSpPr>
          <p:nvPr/>
        </p:nvCxnSpPr>
        <p:spPr>
          <a:xfrm>
            <a:off x="2567820" y="3939983"/>
            <a:ext cx="131972" cy="3283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3" idx="3"/>
          </p:cNvCxnSpPr>
          <p:nvPr/>
        </p:nvCxnSpPr>
        <p:spPr>
          <a:xfrm flipH="1">
            <a:off x="1907704" y="5128846"/>
            <a:ext cx="683327" cy="316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" idx="5"/>
          </p:cNvCxnSpPr>
          <p:nvPr/>
        </p:nvCxnSpPr>
        <p:spPr>
          <a:xfrm>
            <a:off x="5274298" y="3889065"/>
            <a:ext cx="305814" cy="379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4" idx="5"/>
          </p:cNvCxnSpPr>
          <p:nvPr/>
        </p:nvCxnSpPr>
        <p:spPr>
          <a:xfrm>
            <a:off x="6232780" y="5128846"/>
            <a:ext cx="931348" cy="316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898280" y="260648"/>
            <a:ext cx="77812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Обобщение урока «Причастие»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849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5"/>
            <a:ext cx="7885113" cy="864095"/>
          </a:xfrm>
        </p:spPr>
        <p:txBody>
          <a:bodyPr/>
          <a:lstStyle/>
          <a:p>
            <a:pPr algn="ctr"/>
            <a:r>
              <a:rPr lang="ru-RU" sz="3600" dirty="0" smtClean="0"/>
              <a:t>Рефлексия</a:t>
            </a:r>
            <a:br>
              <a:rPr lang="ru-RU" sz="3600" dirty="0" smtClean="0"/>
            </a:br>
            <a:r>
              <a:rPr lang="ru-RU" sz="2000" dirty="0" smtClean="0"/>
              <a:t>Устно образовать причастия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8426896" cy="4464496"/>
          </a:xfr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>Играть, прибыть, улыбаться, увянуть, сеять, прикасаться, хмуриться, затеять, сморщиться, увидеть, зажмуриться, погасить, наладить, нести, отвезти </a:t>
            </a:r>
          </a:p>
          <a:p>
            <a:pPr>
              <a:lnSpc>
                <a:spcPct val="150000"/>
              </a:lnSpc>
            </a:pPr>
            <a:endParaRPr lang="ru-RU" sz="1050" dirty="0" smtClean="0"/>
          </a:p>
          <a:p>
            <a:r>
              <a:rPr lang="ru-RU" sz="3600" dirty="0" smtClean="0"/>
              <a:t>	</a:t>
            </a:r>
            <a:r>
              <a:rPr lang="ru-RU" sz="3200" dirty="0" smtClean="0"/>
              <a:t>Найти слова, отражающие лицо человека.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5362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707904" y="1994382"/>
            <a:ext cx="2088232" cy="187220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Лицо человека</a:t>
            </a:r>
            <a:endParaRPr lang="ru-RU" sz="2400" dirty="0"/>
          </a:p>
        </p:txBody>
      </p:sp>
      <p:sp>
        <p:nvSpPr>
          <p:cNvPr id="3" name="Овал 2"/>
          <p:cNvSpPr/>
          <p:nvPr/>
        </p:nvSpPr>
        <p:spPr>
          <a:xfrm>
            <a:off x="766769" y="1526330"/>
            <a:ext cx="266429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Зажмуриться</a:t>
            </a:r>
            <a:endParaRPr lang="ru-RU" sz="2000" dirty="0"/>
          </a:p>
        </p:txBody>
      </p:sp>
      <p:sp>
        <p:nvSpPr>
          <p:cNvPr id="6" name="Овал 5"/>
          <p:cNvSpPr/>
          <p:nvPr/>
        </p:nvSpPr>
        <p:spPr>
          <a:xfrm>
            <a:off x="795369" y="3645024"/>
            <a:ext cx="2952328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Сморщиться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6156176" y="1526330"/>
            <a:ext cx="27363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Улыбаться</a:t>
            </a:r>
            <a:endParaRPr lang="ru-RU" sz="2000" dirty="0"/>
          </a:p>
        </p:txBody>
      </p:sp>
      <p:sp>
        <p:nvSpPr>
          <p:cNvPr id="8" name="Овал 7"/>
          <p:cNvSpPr/>
          <p:nvPr/>
        </p:nvSpPr>
        <p:spPr>
          <a:xfrm>
            <a:off x="5983807" y="3717032"/>
            <a:ext cx="288032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Хмуриться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611560" y="260648"/>
            <a:ext cx="295232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Зажмурившийся</a:t>
            </a:r>
            <a:endParaRPr lang="ru-RU" sz="2000" dirty="0"/>
          </a:p>
        </p:txBody>
      </p:sp>
      <p:sp>
        <p:nvSpPr>
          <p:cNvPr id="10" name="Овал 9"/>
          <p:cNvSpPr/>
          <p:nvPr/>
        </p:nvSpPr>
        <p:spPr>
          <a:xfrm>
            <a:off x="5796136" y="260648"/>
            <a:ext cx="309634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Улыбающийся</a:t>
            </a:r>
            <a:endParaRPr lang="ru-RU" sz="2000" dirty="0"/>
          </a:p>
        </p:txBody>
      </p:sp>
      <p:sp>
        <p:nvSpPr>
          <p:cNvPr id="11" name="Овал 10"/>
          <p:cNvSpPr/>
          <p:nvPr/>
        </p:nvSpPr>
        <p:spPr>
          <a:xfrm>
            <a:off x="611560" y="4869160"/>
            <a:ext cx="338437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Сморщившийся</a:t>
            </a:r>
            <a:endParaRPr lang="ru-RU" sz="2000" dirty="0"/>
          </a:p>
        </p:txBody>
      </p:sp>
      <p:sp>
        <p:nvSpPr>
          <p:cNvPr id="12" name="Овал 11"/>
          <p:cNvSpPr/>
          <p:nvPr/>
        </p:nvSpPr>
        <p:spPr>
          <a:xfrm>
            <a:off x="5723599" y="4870187"/>
            <a:ext cx="305093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Хмурившийся</a:t>
            </a:r>
            <a:endParaRPr lang="ru-RU" sz="2000" dirty="0"/>
          </a:p>
        </p:txBody>
      </p:sp>
      <p:cxnSp>
        <p:nvCxnSpPr>
          <p:cNvPr id="16" name="Прямая со стрелкой 15"/>
          <p:cNvCxnSpPr>
            <a:stCxn id="2" idx="2"/>
            <a:endCxn id="3" idx="5"/>
          </p:cNvCxnSpPr>
          <p:nvPr/>
        </p:nvCxnSpPr>
        <p:spPr>
          <a:xfrm flipH="1" flipV="1">
            <a:off x="3040888" y="2325345"/>
            <a:ext cx="667016" cy="605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3"/>
            <a:endCxn id="6" idx="7"/>
          </p:cNvCxnSpPr>
          <p:nvPr/>
        </p:nvCxnSpPr>
        <p:spPr>
          <a:xfrm flipH="1">
            <a:off x="3315339" y="3592411"/>
            <a:ext cx="698379" cy="189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2" idx="6"/>
            <a:endCxn id="7" idx="3"/>
          </p:cNvCxnSpPr>
          <p:nvPr/>
        </p:nvCxnSpPr>
        <p:spPr>
          <a:xfrm flipV="1">
            <a:off x="5796136" y="2325345"/>
            <a:ext cx="760762" cy="605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2" idx="5"/>
            <a:endCxn id="8" idx="1"/>
          </p:cNvCxnSpPr>
          <p:nvPr/>
        </p:nvCxnSpPr>
        <p:spPr>
          <a:xfrm>
            <a:off x="5490322" y="3592411"/>
            <a:ext cx="915298" cy="251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3" idx="0"/>
            <a:endCxn id="9" idx="4"/>
          </p:cNvCxnSpPr>
          <p:nvPr/>
        </p:nvCxnSpPr>
        <p:spPr>
          <a:xfrm flipH="1" flipV="1">
            <a:off x="2087724" y="1124744"/>
            <a:ext cx="11193" cy="4015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" idx="0"/>
          </p:cNvCxnSpPr>
          <p:nvPr/>
        </p:nvCxnSpPr>
        <p:spPr>
          <a:xfrm flipV="1">
            <a:off x="7524328" y="1124744"/>
            <a:ext cx="0" cy="4015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6" idx="4"/>
          </p:cNvCxnSpPr>
          <p:nvPr/>
        </p:nvCxnSpPr>
        <p:spPr>
          <a:xfrm>
            <a:off x="2271533" y="458112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8" idx="4"/>
          </p:cNvCxnSpPr>
          <p:nvPr/>
        </p:nvCxnSpPr>
        <p:spPr>
          <a:xfrm>
            <a:off x="7423967" y="458112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1879122" y="5733256"/>
            <a:ext cx="563327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Какое лицо человека Вам</a:t>
            </a:r>
          </a:p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близко в </a:t>
            </a: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анный момент?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591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860032" y="2086657"/>
            <a:ext cx="1584176" cy="936104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ЖУРАВЛЬ И ЦАПЛЯ</a:t>
            </a:r>
            <a:endParaRPr lang="ru-RU" sz="2000" dirty="0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7092280" y="2086657"/>
            <a:ext cx="1584176" cy="936104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475656" y="1484784"/>
            <a:ext cx="2088232" cy="648072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Присказка </a:t>
            </a:r>
            <a:endParaRPr lang="ru-RU" sz="2400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19772" y="3724490"/>
            <a:ext cx="2016224" cy="576064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Осн.сюжет</a:t>
            </a:r>
            <a:endParaRPr lang="ru-RU" sz="2400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732240" y="3212976"/>
            <a:ext cx="1584176" cy="576064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Концовка </a:t>
            </a:r>
            <a:endParaRPr lang="ru-RU" sz="2400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753479" y="1340768"/>
            <a:ext cx="1584176" cy="576064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Зачин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836712"/>
            <a:ext cx="165618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  <a:r>
              <a:rPr lang="ru-RU" dirty="0" smtClean="0"/>
              <a:t>етала-летала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987824" y="836712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посмотрела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89197" y="188640"/>
            <a:ext cx="14761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села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63788" y="188640"/>
            <a:ext cx="144016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повертела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2320683"/>
            <a:ext cx="1656184" cy="46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летала-летала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987824" y="2326820"/>
            <a:ext cx="1656184" cy="46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посмотрела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89197" y="3068960"/>
            <a:ext cx="14761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села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609782" y="3068960"/>
            <a:ext cx="15481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повертела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753479" y="404664"/>
            <a:ext cx="1922977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Жили - были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148064" y="3938024"/>
            <a:ext cx="3744416" cy="4965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Вот так то они и ходят по сей день…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07504" y="4520233"/>
            <a:ext cx="1663791" cy="1285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-</a:t>
            </a:r>
            <a:r>
              <a:rPr lang="ru-RU" dirty="0" err="1" smtClean="0"/>
              <a:t>Выдь</a:t>
            </a:r>
            <a:r>
              <a:rPr lang="ru-RU" dirty="0" smtClean="0"/>
              <a:t> за меня…</a:t>
            </a:r>
          </a:p>
          <a:p>
            <a:r>
              <a:rPr lang="ru-RU" dirty="0" smtClean="0"/>
              <a:t>- Нет, не пойду.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925706" y="4504427"/>
            <a:ext cx="1476164" cy="1300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-Возьми меня замуж…</a:t>
            </a:r>
          </a:p>
          <a:p>
            <a:r>
              <a:rPr lang="ru-RU" dirty="0" smtClean="0"/>
              <a:t>-Нет, не надо.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563888" y="4509120"/>
            <a:ext cx="172819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-Поди за меня…</a:t>
            </a:r>
          </a:p>
          <a:p>
            <a:r>
              <a:rPr lang="ru-RU" dirty="0" smtClean="0"/>
              <a:t>-Нет, не пойду.</a:t>
            </a:r>
            <a:endParaRPr lang="ru-RU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flipH="1" flipV="1">
            <a:off x="1187624" y="1340768"/>
            <a:ext cx="439655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3383868" y="1412776"/>
            <a:ext cx="54006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2123728" y="62068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2771800" y="62068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1187624" y="2132856"/>
            <a:ext cx="583671" cy="1878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20" idx="0"/>
          </p:cNvCxnSpPr>
          <p:nvPr/>
        </p:nvCxnSpPr>
        <p:spPr>
          <a:xfrm>
            <a:off x="3203848" y="2132856"/>
            <a:ext cx="612068" cy="1939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2123728" y="2132856"/>
            <a:ext cx="0" cy="889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2771800" y="2132856"/>
            <a:ext cx="0" cy="889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H="1" flipV="1">
            <a:off x="3653898" y="1916832"/>
            <a:ext cx="120613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6444208" y="1916832"/>
            <a:ext cx="288032" cy="169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4427984" y="3068960"/>
            <a:ext cx="432048" cy="6555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2" idx="0"/>
            <a:endCxn id="3" idx="2"/>
          </p:cNvCxnSpPr>
          <p:nvPr/>
        </p:nvCxnSpPr>
        <p:spPr>
          <a:xfrm>
            <a:off x="6444208" y="2554709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6444208" y="3022761"/>
            <a:ext cx="288032" cy="262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7" idx="3"/>
          </p:cNvCxnSpPr>
          <p:nvPr/>
        </p:nvCxnSpPr>
        <p:spPr>
          <a:xfrm flipH="1" flipV="1">
            <a:off x="7524328" y="1052736"/>
            <a:ext cx="21239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6" idx="1"/>
          </p:cNvCxnSpPr>
          <p:nvPr/>
        </p:nvCxnSpPr>
        <p:spPr>
          <a:xfrm>
            <a:off x="7524328" y="3789040"/>
            <a:ext cx="0" cy="148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5" idx="2"/>
          </p:cNvCxnSpPr>
          <p:nvPr/>
        </p:nvCxnSpPr>
        <p:spPr>
          <a:xfrm flipH="1">
            <a:off x="1407451" y="4012522"/>
            <a:ext cx="1112321" cy="496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endCxn id="28" idx="0"/>
          </p:cNvCxnSpPr>
          <p:nvPr/>
        </p:nvCxnSpPr>
        <p:spPr>
          <a:xfrm flipH="1">
            <a:off x="2663788" y="4295861"/>
            <a:ext cx="342038" cy="2085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endCxn id="29" idx="0"/>
          </p:cNvCxnSpPr>
          <p:nvPr/>
        </p:nvCxnSpPr>
        <p:spPr>
          <a:xfrm>
            <a:off x="3923928" y="4300554"/>
            <a:ext cx="504056" cy="2085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107504" y="5910314"/>
            <a:ext cx="903649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Какую роль играет присказка </a:t>
            </a:r>
          </a:p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сюжете сказки?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781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77" grpId="0"/>
    </p:bld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358</TotalTime>
  <Words>315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Горизонт</vt:lpstr>
      <vt:lpstr>Функциональная грамотность ученика – это способность: </vt:lpstr>
      <vt:lpstr>«Дитя требует деятельности беспрестанно, а утомляется не деятельностью, а её однообразием». К.Д.Ушинский.</vt:lpstr>
      <vt:lpstr>КЛАСТЕР</vt:lpstr>
      <vt:lpstr>Презентация PowerPoint</vt:lpstr>
      <vt:lpstr>КЛАСТЕРЫ</vt:lpstr>
      <vt:lpstr>Презентация PowerPoint</vt:lpstr>
      <vt:lpstr>Рефлексия Устно образовать причастия</vt:lpstr>
      <vt:lpstr>Презентация PowerPoint</vt:lpstr>
      <vt:lpstr>Презентация PowerPoint</vt:lpstr>
      <vt:lpstr>Модель формирования и развития функциональной       грамотности.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«Дитя требует деятельности беспрестанно, а утомляется не деятельностью, а её однообразием». К.Д.Ушинский.</dc:title>
  <dc:creator>Бекчурина</dc:creator>
  <cp:lastModifiedBy>User</cp:lastModifiedBy>
  <cp:revision>39</cp:revision>
  <dcterms:created xsi:type="dcterms:W3CDTF">2020-09-17T10:21:32Z</dcterms:created>
  <dcterms:modified xsi:type="dcterms:W3CDTF">2020-09-22T10:59:15Z</dcterms:modified>
</cp:coreProperties>
</file>